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5" r:id="rId4"/>
    <p:sldId id="266" r:id="rId5"/>
    <p:sldId id="267" r:id="rId6"/>
    <p:sldId id="271" r:id="rId7"/>
    <p:sldId id="268" r:id="rId8"/>
    <p:sldId id="257" r:id="rId9"/>
    <p:sldId id="259" r:id="rId10"/>
    <p:sldId id="264" r:id="rId11"/>
    <p:sldId id="270" r:id="rId12"/>
    <p:sldId id="269" r:id="rId13"/>
    <p:sldId id="262" r:id="rId14"/>
    <p:sldId id="258" r:id="rId15"/>
    <p:sldId id="261" r:id="rId16"/>
    <p:sldId id="260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 userDrawn="1"/>
        </p:nvSpPr>
        <p:spPr>
          <a:xfrm>
            <a:off x="539552" y="836712"/>
            <a:ext cx="8064896" cy="4032448"/>
          </a:xfrm>
          <a:prstGeom prst="foldedCorner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1531721" cy="141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929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1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8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37001"/>
            <a:ext cx="1482604" cy="1772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4" y="4149080"/>
            <a:ext cx="1531721" cy="14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4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3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4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8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9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5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E66A-055B-4271-B557-9F2D6BC78AD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D38E-C37A-4FB6-889F-45BD399AD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apple.ru/albums/vector-school/schoolbooks.jpg" TargetMode="External"/><Relationship Id="rId2" Type="http://schemas.openxmlformats.org/officeDocument/2006/relationships/hyperlink" Target="http://www.vbratske.ru/i/bratsk_news/1337062276724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c-ufa.ru/writable/_uploaded/library.gi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21088"/>
            <a:ext cx="6264696" cy="12241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               </a:t>
            </a:r>
            <a:r>
              <a:rPr lang="ru-RU" sz="4000" b="1" i="1" dirty="0">
                <a:solidFill>
                  <a:srgbClr val="002060"/>
                </a:solidFill>
              </a:rPr>
              <a:t>Если ученик в школе не научится ничего творить, 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i="1" dirty="0">
                <a:solidFill>
                  <a:srgbClr val="002060"/>
                </a:solidFill>
              </a:rPr>
              <a:t>                то в жизни он всегда будет только подражать</a:t>
            </a:r>
            <a:r>
              <a:rPr lang="ru-RU" i="1" dirty="0"/>
              <a:t>.</a:t>
            </a:r>
            <a:endParaRPr lang="ru-RU" dirty="0"/>
          </a:p>
          <a:p>
            <a:pPr algn="r"/>
            <a:r>
              <a:rPr lang="ru-RU" i="1" dirty="0"/>
              <a:t>                                                                                                                                                                </a:t>
            </a:r>
            <a:r>
              <a:rPr lang="ru-RU" sz="2400" b="1" i="1" dirty="0">
                <a:solidFill>
                  <a:srgbClr val="002060"/>
                </a:solidFill>
              </a:rPr>
              <a:t>Л.Н.Толстой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332656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МОУ «</a:t>
            </a:r>
            <a:r>
              <a:rPr lang="ru-RU" dirty="0" err="1"/>
              <a:t>Турочакская</a:t>
            </a:r>
            <a:r>
              <a:rPr lang="ru-RU" dirty="0"/>
              <a:t> СОШ им Я.И. </a:t>
            </a:r>
            <a:r>
              <a:rPr lang="ru-RU" dirty="0" err="1"/>
              <a:t>Баляева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16034" y="4941168"/>
            <a:ext cx="198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Творческая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69661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 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052736"/>
            <a:ext cx="8640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«Цель обучения ребенка состоит в том, чтобы сделать его способным развиваться дальше без помощи учителя»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C00000"/>
                </a:solidFill>
              </a:rPr>
              <a:t>. </a:t>
            </a:r>
          </a:p>
          <a:p>
            <a:pPr algn="r"/>
            <a:r>
              <a:rPr lang="ru-RU" sz="4000" dirty="0">
                <a:solidFill>
                  <a:srgbClr val="C00000"/>
                </a:solidFill>
              </a:rPr>
              <a:t>П. </a:t>
            </a:r>
            <a:r>
              <a:rPr lang="ru-RU" sz="4000" dirty="0" err="1">
                <a:solidFill>
                  <a:srgbClr val="C00000"/>
                </a:solidFill>
              </a:rPr>
              <a:t>Хаббард</a:t>
            </a:r>
            <a:endParaRPr lang="ru-RU" sz="4000" dirty="0">
              <a:solidFill>
                <a:srgbClr val="C00000"/>
              </a:solidFill>
            </a:endParaRPr>
          </a:p>
          <a:p>
            <a:pPr algn="r"/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2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Используя развивающие игры, творческие задания, можно использовать стандартный учебный материал для формирования нестандартного креативного мышления.</a:t>
            </a:r>
          </a:p>
          <a:p>
            <a:r>
              <a:rPr lang="ru-RU" dirty="0">
                <a:solidFill>
                  <a:srgbClr val="002060"/>
                </a:solidFill>
              </a:rPr>
              <a:t>Такой подход к обучению повышает интерес ученика, формирует  творческие способности,    уверенность в себе</a:t>
            </a:r>
            <a:r>
              <a:rPr lang="ru-RU" dirty="0"/>
              <a:t>.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Мы должны воспитывать так, чтобы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FF0000"/>
                </a:solidFill>
              </a:rPr>
              <a:t>ребенок чувствовал себя искателем и открывателем знаний.» 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FF0000"/>
                </a:solidFill>
              </a:rPr>
              <a:t>                      </a:t>
            </a:r>
            <a:r>
              <a:rPr lang="ru-RU" dirty="0" err="1">
                <a:solidFill>
                  <a:srgbClr val="FF0000"/>
                </a:solidFill>
              </a:rPr>
              <a:t>В.А.Сухомлинский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3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 </a:t>
            </a:r>
          </a:p>
          <a:p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837"/>
            <a:ext cx="7338392" cy="6549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92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Ш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С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Й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2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http://www.vbratske.ru/i/bratsk_news/13370622767249.jpg</a:t>
            </a:r>
            <a:endParaRPr lang="ru-RU" sz="1600" dirty="0"/>
          </a:p>
          <a:p>
            <a:r>
              <a:rPr lang="en-US" sz="1600" dirty="0">
                <a:hlinkClick r:id="rId3"/>
              </a:rPr>
              <a:t>http://www.art-apple.ru/albums/vector-school/schoolbooks.jpg</a:t>
            </a:r>
            <a:endParaRPr lang="ru-RU" sz="1600" dirty="0"/>
          </a:p>
          <a:p>
            <a:r>
              <a:rPr lang="en-US" sz="1600" dirty="0">
                <a:hlinkClick r:id="rId4"/>
              </a:rPr>
              <a:t>http://www.abc-ufa.ru/writable/_uploaded/library.gif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632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632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632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908720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 Методы и приёмы формирования креативного мышления как элемента функциональной грамотности на уроках литературного чтения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5" y="179348"/>
            <a:ext cx="417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МОУ «</a:t>
            </a:r>
            <a:r>
              <a:rPr lang="ru-RU" dirty="0" err="1">
                <a:solidFill>
                  <a:prstClr val="black"/>
                </a:solidFill>
              </a:rPr>
              <a:t>Турочакская</a:t>
            </a:r>
            <a:r>
              <a:rPr lang="ru-RU" dirty="0">
                <a:solidFill>
                  <a:prstClr val="black"/>
                </a:solidFill>
              </a:rPr>
              <a:t> СОШ им Я.И. </a:t>
            </a:r>
            <a:r>
              <a:rPr lang="ru-RU" dirty="0" err="1">
                <a:solidFill>
                  <a:prstClr val="black"/>
                </a:solidFill>
              </a:rPr>
              <a:t>Баляева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3100" dirty="0">
                <a:solidFill>
                  <a:srgbClr val="002060"/>
                </a:solidFill>
                <a:latin typeface="Franklin Gothic Book"/>
              </a:rPr>
              <a:t>Стратегия современного образования </a:t>
            </a: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3100" dirty="0">
                <a:solidFill>
                  <a:srgbClr val="002060"/>
                </a:solidFill>
                <a:latin typeface="Franklin Gothic Book"/>
              </a:rPr>
              <a:t>заключается в том, чтобы дать возможность </a:t>
            </a: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3100" dirty="0">
                <a:solidFill>
                  <a:srgbClr val="002060"/>
                </a:solidFill>
                <a:latin typeface="Franklin Gothic Book"/>
              </a:rPr>
              <a:t>всем без исключения учащимся проявить </a:t>
            </a: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3100" dirty="0">
                <a:solidFill>
                  <a:srgbClr val="002060"/>
                </a:solidFill>
                <a:latin typeface="Franklin Gothic Book"/>
              </a:rPr>
              <a:t>свои способности и весь свой творческий </a:t>
            </a: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3100" dirty="0">
                <a:solidFill>
                  <a:srgbClr val="002060"/>
                </a:solidFill>
                <a:latin typeface="Franklin Gothic Book"/>
              </a:rPr>
              <a:t>             потенциал.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2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Цель: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F0A22E"/>
              </a:buClr>
              <a:buSzPct val="70000"/>
              <a:buNone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развитие творческих способностей ребенка, раскрытие потенциала креативного мышления, данного детям природой.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31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Креативность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2770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000" dirty="0">
                <a:solidFill>
                  <a:srgbClr val="002060"/>
                </a:solidFill>
              </a:rPr>
              <a:t>это способность создавать множество идей, это возможность придумывать необычно умные идеи и доводить их до совершенного вида.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sz="6500" b="1" dirty="0">
                <a:solidFill>
                  <a:srgbClr val="002060"/>
                </a:solidFill>
              </a:rPr>
              <a:t>Как же пробудить заложенные в каждом ребенке творческое начало, помочь понять и найти себя, сделать первые шаги в творчестве для радостной, счастливой и наполненной жизни</a:t>
            </a:r>
            <a:r>
              <a:rPr lang="ru-RU" sz="5800" b="1" dirty="0">
                <a:solidFill>
                  <a:srgbClr val="002060"/>
                </a:solidFill>
              </a:rPr>
              <a:t>?</a:t>
            </a:r>
          </a:p>
          <a:p>
            <a:endParaRPr lang="ru-RU" sz="5800" dirty="0"/>
          </a:p>
          <a:p>
            <a:r>
              <a:rPr lang="ru-RU" sz="5800" dirty="0"/>
              <a:t> В  </a:t>
            </a:r>
          </a:p>
        </p:txBody>
      </p:sp>
    </p:spTree>
    <p:extLst>
      <p:ext uri="{BB962C8B-B14F-4D97-AF65-F5344CB8AC3E}">
        <p14:creationId xmlns:p14="http://schemas.microsoft.com/office/powerpoint/2010/main" val="140313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br>
              <a:rPr lang="ru-RU" sz="18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r>
              <a:rPr lang="ru-RU" sz="2700" b="1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  <a:t>Креативное мышление </a:t>
            </a:r>
            <a:r>
              <a:rPr lang="ru-RU" sz="2700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  <a:t>— компонент функциональной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</a:t>
            </a:r>
            <a:br>
              <a:rPr lang="ru-RU" sz="1800" dirty="0">
                <a:solidFill>
                  <a:srgbClr val="9F2936">
                    <a:lumMod val="75000"/>
                  </a:srgbClr>
                </a:solidFill>
                <a:latin typeface="Verdan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4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Принцип: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4400" dirty="0">
                <a:solidFill>
                  <a:srgbClr val="002060"/>
                </a:solidFill>
              </a:rPr>
              <a:t>всё, что дети могут сделать сами, они должны делать самостоятельно</a:t>
            </a:r>
            <a:r>
              <a:rPr lang="ru-RU" sz="27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27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2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930226"/>
          </a:xfrm>
        </p:spPr>
        <p:txBody>
          <a:bodyPr>
            <a:normAutofit/>
          </a:bodyPr>
          <a:lstStyle/>
          <a:p>
            <a:pPr marL="342900" indent="-341313" algn="l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dirty="0">
                <a:solidFill>
                  <a:srgbClr val="FF0000"/>
                </a:solidFill>
                <a:latin typeface="Calibri" pitchFamily="32" charset="0"/>
              </a:rPr>
              <a:t> Группы методов  и приёмов: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</a:rPr>
              <a:t>    * </a:t>
            </a:r>
            <a:r>
              <a:rPr lang="ru-RU" sz="4000" b="1" dirty="0">
                <a:solidFill>
                  <a:srgbClr val="002060"/>
                </a:solidFill>
              </a:rPr>
              <a:t>словесное развертывание образов произведения</a:t>
            </a:r>
          </a:p>
          <a:p>
            <a:pPr lvl="0" algn="ctr"/>
            <a:r>
              <a:rPr lang="ru-RU" sz="4000" b="1" dirty="0">
                <a:solidFill>
                  <a:srgbClr val="002060"/>
                </a:solidFill>
              </a:rPr>
              <a:t>   *театральная творческая   деятельность</a:t>
            </a:r>
          </a:p>
          <a:p>
            <a:pPr lvl="0" algn="ctr"/>
            <a:r>
              <a:rPr lang="ru-RU" sz="4000" b="1" dirty="0">
                <a:solidFill>
                  <a:srgbClr val="002060"/>
                </a:solidFill>
              </a:rPr>
              <a:t>           * изобразительная творческая    деятельность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85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-11075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 </a:t>
            </a:r>
          </a:p>
          <a:p>
            <a:endParaRPr lang="ru-RU" sz="1600" dirty="0"/>
          </a:p>
        </p:txBody>
      </p:sp>
      <p:pic>
        <p:nvPicPr>
          <p:cNvPr id="6145" name="Picture 1" descr="C:\Users\днс\Pictures\2010-01-16 002\DSC0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332656"/>
            <a:ext cx="4032447" cy="3384376"/>
          </a:xfrm>
          <a:prstGeom prst="rect">
            <a:avLst/>
          </a:prstGeom>
          <a:noFill/>
        </p:spPr>
      </p:pic>
      <p:pic>
        <p:nvPicPr>
          <p:cNvPr id="6147" name="Picture 3" descr="C:\Users\днс\Desktop\DSC0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32656"/>
            <a:ext cx="3960440" cy="3424663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5283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861047"/>
            <a:ext cx="4824536" cy="28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327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dfbdd6a9969bf37eab284affd8159913618b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401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Verdana</vt:lpstr>
      <vt:lpstr>Тема Office</vt:lpstr>
      <vt:lpstr>  </vt:lpstr>
      <vt:lpstr>  </vt:lpstr>
      <vt:lpstr>Актуальность</vt:lpstr>
      <vt:lpstr>Цель: </vt:lpstr>
      <vt:lpstr>Креативность -</vt:lpstr>
      <vt:lpstr>                      Креативное мышление — компонент функциональной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 </vt:lpstr>
      <vt:lpstr>Принцип:</vt:lpstr>
      <vt:lpstr> Группы методов  и приёмов:</vt:lpstr>
      <vt:lpstr> </vt:lpstr>
      <vt:lpstr> </vt:lpstr>
      <vt:lpstr>Вывод:</vt:lpstr>
      <vt:lpstr>Презентация PowerPoint</vt:lpstr>
      <vt:lpstr> </vt:lpstr>
      <vt:lpstr>Источники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«Литературное чтение 3»</dc:title>
  <dc:creator>Ольга Михайловна</dc:creator>
  <cp:lastModifiedBy>Пользователь</cp:lastModifiedBy>
  <cp:revision>19</cp:revision>
  <dcterms:created xsi:type="dcterms:W3CDTF">2014-11-15T21:02:33Z</dcterms:created>
  <dcterms:modified xsi:type="dcterms:W3CDTF">2024-12-20T05:20:47Z</dcterms:modified>
</cp:coreProperties>
</file>